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5" d="100"/>
          <a:sy n="105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074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120640" y="0"/>
            <a:ext cx="4023360" cy="5143500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274320"/>
            <a:ext cx="4114800" cy="12801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20040" y="1691640"/>
            <a:ext cx="4114800" cy="0"/>
          </a:xfrm>
          <a:prstGeom prst="line">
            <a:avLst/>
          </a:prstGeom>
          <a:noFill/>
          <a:ln w="1270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320040" y="1828800"/>
            <a:ext cx="46177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Sustaining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Women-Owned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Businesses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320040" y="4041648"/>
            <a:ext cx="4617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5 YEARS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349240" y="50292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Strategies for Survival,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&amp; Long-Term Success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5349240" y="1783080"/>
            <a:ext cx="3566160" cy="0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5349240" y="192024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A8C4D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5349240" y="256032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business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interviewed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6583680" y="192024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A8C4D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5+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6583680" y="256032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of sustained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operation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7818120" y="192024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A8C4D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7818120" y="256032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strategies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identified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5349240" y="4828032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doctoral research · Walden University 2021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BUSINESSES FAIL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274320" y="914400"/>
            <a:ext cx="2834640" cy="1691640"/>
          </a:xfrm>
          <a:prstGeom prst="rect">
            <a:avLst/>
          </a:prstGeom>
          <a:solidFill>
            <a:srgbClr val="1C2E4A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7" name="Shape 4"/>
          <p:cNvSpPr/>
          <p:nvPr/>
        </p:nvSpPr>
        <p:spPr>
          <a:xfrm>
            <a:off x="274320" y="914400"/>
            <a:ext cx="2834640" cy="64008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8" name="Text 5"/>
          <p:cNvSpPr/>
          <p:nvPr/>
        </p:nvSpPr>
        <p:spPr>
          <a:xfrm>
            <a:off x="274320" y="978408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4200" dirty="0"/>
          </a:p>
        </p:txBody>
      </p:sp>
      <p:sp>
        <p:nvSpPr>
          <p:cNvPr id="9" name="Text 6"/>
          <p:cNvSpPr/>
          <p:nvPr/>
        </p:nvSpPr>
        <p:spPr>
          <a:xfrm>
            <a:off x="365760" y="18745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in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one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27832" y="914400"/>
            <a:ext cx="2834640" cy="1691640"/>
          </a:xfrm>
          <a:prstGeom prst="rect">
            <a:avLst/>
          </a:prstGeom>
          <a:solidFill>
            <a:srgbClr val="1C2E4A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1" name="Shape 8"/>
          <p:cNvSpPr/>
          <p:nvPr/>
        </p:nvSpPr>
        <p:spPr>
          <a:xfrm>
            <a:off x="3227832" y="914400"/>
            <a:ext cx="2834640" cy="64008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Text 9"/>
          <p:cNvSpPr/>
          <p:nvPr/>
        </p:nvSpPr>
        <p:spPr>
          <a:xfrm>
            <a:off x="3227832" y="978408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45%</a:t>
            </a:r>
            <a:endParaRPr lang="en-US" sz="4200" dirty="0"/>
          </a:p>
        </p:txBody>
      </p:sp>
      <p:sp>
        <p:nvSpPr>
          <p:cNvPr id="13" name="Text 10"/>
          <p:cNvSpPr/>
          <p:nvPr/>
        </p:nvSpPr>
        <p:spPr>
          <a:xfrm>
            <a:off x="3319272" y="18745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within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years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181344" y="914400"/>
            <a:ext cx="2834640" cy="1691640"/>
          </a:xfrm>
          <a:prstGeom prst="rect">
            <a:avLst/>
          </a:prstGeom>
          <a:solidFill>
            <a:srgbClr val="1C2E4A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Shape 12"/>
          <p:cNvSpPr/>
          <p:nvPr/>
        </p:nvSpPr>
        <p:spPr>
          <a:xfrm>
            <a:off x="6181344" y="914400"/>
            <a:ext cx="2834640" cy="64008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6" name="Text 13"/>
          <p:cNvSpPr/>
          <p:nvPr/>
        </p:nvSpPr>
        <p:spPr>
          <a:xfrm>
            <a:off x="6181344" y="978408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23%</a:t>
            </a:r>
            <a:endParaRPr lang="en-US" sz="4200" dirty="0"/>
          </a:p>
        </p:txBody>
      </p:sp>
      <p:sp>
        <p:nvSpPr>
          <p:cNvPr id="17" name="Text 14"/>
          <p:cNvSpPr/>
          <p:nvPr/>
        </p:nvSpPr>
        <p:spPr>
          <a:xfrm>
            <a:off x="6272784" y="18745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failure rate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women-led firms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0" y="2743200"/>
            <a:ext cx="9144000" cy="347472"/>
          </a:xfrm>
          <a:prstGeom prst="rect">
            <a:avLst/>
          </a:prstGeom>
          <a:solidFill>
            <a:srgbClr val="E8F0F7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9" name="Text 16"/>
          <p:cNvSpPr/>
          <p:nvPr/>
        </p:nvSpPr>
        <p:spPr>
          <a:xfrm>
            <a:off x="274320" y="274320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 OF FAILURE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274320" y="3182112"/>
            <a:ext cx="2834640" cy="749808"/>
          </a:xfrm>
          <a:prstGeom prst="rect">
            <a:avLst/>
          </a:prstGeom>
          <a:solidFill>
            <a:srgbClr val="E8F0F7"/>
          </a:solidFill>
          <a:ln w="1270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1" name="Shape 18"/>
          <p:cNvSpPr/>
          <p:nvPr/>
        </p:nvSpPr>
        <p:spPr>
          <a:xfrm>
            <a:off x="274320" y="3182112"/>
            <a:ext cx="82296" cy="749808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2" name="Text 19"/>
          <p:cNvSpPr/>
          <p:nvPr/>
        </p:nvSpPr>
        <p:spPr>
          <a:xfrm>
            <a:off x="457200" y="327355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business knowledge &amp; management skills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3218688" y="3182112"/>
            <a:ext cx="2834640" cy="749808"/>
          </a:xfrm>
          <a:prstGeom prst="rect">
            <a:avLst/>
          </a:prstGeom>
          <a:solidFill>
            <a:srgbClr val="E8F0F7"/>
          </a:solidFill>
          <a:ln w="1270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4" name="Shape 21"/>
          <p:cNvSpPr/>
          <p:nvPr/>
        </p:nvSpPr>
        <p:spPr>
          <a:xfrm>
            <a:off x="3218688" y="3182112"/>
            <a:ext cx="82296" cy="749808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5" name="Text 22"/>
          <p:cNvSpPr/>
          <p:nvPr/>
        </p:nvSpPr>
        <p:spPr>
          <a:xfrm>
            <a:off x="3401568" y="327355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Inadequate startup capital &amp; poor financial planning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6163056" y="3182112"/>
            <a:ext cx="2834640" cy="749808"/>
          </a:xfrm>
          <a:prstGeom prst="rect">
            <a:avLst/>
          </a:prstGeom>
          <a:solidFill>
            <a:srgbClr val="E8F0F7"/>
          </a:solidFill>
          <a:ln w="1270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7" name="Shape 24"/>
          <p:cNvSpPr/>
          <p:nvPr/>
        </p:nvSpPr>
        <p:spPr>
          <a:xfrm>
            <a:off x="6163056" y="3182112"/>
            <a:ext cx="82296" cy="749808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8" name="Text 25"/>
          <p:cNvSpPr/>
          <p:nvPr/>
        </p:nvSpPr>
        <p:spPr>
          <a:xfrm>
            <a:off x="6345936" y="327355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marketing strategy &amp; brand awareness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274320" y="4050792"/>
            <a:ext cx="2834640" cy="749808"/>
          </a:xfrm>
          <a:prstGeom prst="rect">
            <a:avLst/>
          </a:prstGeom>
          <a:solidFill>
            <a:srgbClr val="E8F0F7"/>
          </a:solidFill>
          <a:ln w="1270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0" name="Shape 27"/>
          <p:cNvSpPr/>
          <p:nvPr/>
        </p:nvSpPr>
        <p:spPr>
          <a:xfrm>
            <a:off x="274320" y="4050792"/>
            <a:ext cx="82296" cy="749808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1" name="Text 28"/>
          <p:cNvSpPr/>
          <p:nvPr/>
        </p:nvSpPr>
        <p:spPr>
          <a:xfrm>
            <a:off x="457200" y="414223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Insufficient mentorship, networks &amp; support systems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3218688" y="4050792"/>
            <a:ext cx="2834640" cy="749808"/>
          </a:xfrm>
          <a:prstGeom prst="rect">
            <a:avLst/>
          </a:prstGeom>
          <a:solidFill>
            <a:srgbClr val="E8F0F7"/>
          </a:solidFill>
          <a:ln w="1270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3" name="Shape 30"/>
          <p:cNvSpPr/>
          <p:nvPr/>
        </p:nvSpPr>
        <p:spPr>
          <a:xfrm>
            <a:off x="3218688" y="4050792"/>
            <a:ext cx="82296" cy="749808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4" name="Text 31"/>
          <p:cNvSpPr/>
          <p:nvPr/>
        </p:nvSpPr>
        <p:spPr>
          <a:xfrm>
            <a:off x="3401568" y="414223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Inability to adapt at each business lifecycle stage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BUSINESS LIFECYCLE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74320" y="88696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your stage determines which strategies to apply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1691640" y="1828800"/>
            <a:ext cx="274320" cy="91440"/>
          </a:xfrm>
          <a:prstGeom prst="rect">
            <a:avLst/>
          </a:prstGeom>
          <a:solidFill>
            <a:srgbClr val="C8D8E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8" name="Shape 5"/>
          <p:cNvSpPr/>
          <p:nvPr/>
        </p:nvSpPr>
        <p:spPr>
          <a:xfrm>
            <a:off x="228600" y="1298448"/>
            <a:ext cx="1444752" cy="3520440"/>
          </a:xfrm>
          <a:prstGeom prst="rect">
            <a:avLst/>
          </a:prstGeom>
          <a:solidFill>
            <a:srgbClr val="3D6491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228600" y="1298448"/>
            <a:ext cx="1444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400" dirty="0"/>
          </a:p>
        </p:txBody>
      </p:sp>
      <p:sp>
        <p:nvSpPr>
          <p:cNvPr id="10" name="Shape 7"/>
          <p:cNvSpPr/>
          <p:nvPr/>
        </p:nvSpPr>
        <p:spPr>
          <a:xfrm>
            <a:off x="228600" y="1956816"/>
            <a:ext cx="1444752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8"/>
          <p:cNvSpPr/>
          <p:nvPr/>
        </p:nvSpPr>
        <p:spPr>
          <a:xfrm>
            <a:off x="228600" y="2011680"/>
            <a:ext cx="1444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Existence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320040" y="2450592"/>
            <a:ext cx="126187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 stage.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customers &amp; startup capital. High uncertainty — mostly intuition-based decisions.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447288" y="1828800"/>
            <a:ext cx="274320" cy="91440"/>
          </a:xfrm>
          <a:prstGeom prst="rect">
            <a:avLst/>
          </a:prstGeom>
          <a:solidFill>
            <a:srgbClr val="C8D8E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4" name="Shape 11"/>
          <p:cNvSpPr/>
          <p:nvPr/>
        </p:nvSpPr>
        <p:spPr>
          <a:xfrm>
            <a:off x="1984248" y="1298448"/>
            <a:ext cx="1444752" cy="352044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1984248" y="1298448"/>
            <a:ext cx="1444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400" dirty="0"/>
          </a:p>
        </p:txBody>
      </p:sp>
      <p:sp>
        <p:nvSpPr>
          <p:cNvPr id="16" name="Shape 13"/>
          <p:cNvSpPr/>
          <p:nvPr/>
        </p:nvSpPr>
        <p:spPr>
          <a:xfrm>
            <a:off x="1984248" y="1956816"/>
            <a:ext cx="1444752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1984248" y="2011680"/>
            <a:ext cx="1444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075688" y="2450592"/>
            <a:ext cx="126187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 viability.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Stabilize cash flow. Formalize structures.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Most failures happen here.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5202936" y="1828800"/>
            <a:ext cx="274320" cy="91440"/>
          </a:xfrm>
          <a:prstGeom prst="rect">
            <a:avLst/>
          </a:prstGeom>
          <a:solidFill>
            <a:srgbClr val="C8D8E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0" name="Shape 17"/>
          <p:cNvSpPr/>
          <p:nvPr/>
        </p:nvSpPr>
        <p:spPr>
          <a:xfrm>
            <a:off x="3739896" y="1298448"/>
            <a:ext cx="1444752" cy="3520440"/>
          </a:xfrm>
          <a:prstGeom prst="rect">
            <a:avLst/>
          </a:prstGeom>
          <a:solidFill>
            <a:srgbClr val="1C2E4A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739896" y="1298448"/>
            <a:ext cx="1444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400" dirty="0"/>
          </a:p>
        </p:txBody>
      </p:sp>
      <p:sp>
        <p:nvSpPr>
          <p:cNvPr id="22" name="Shape 19"/>
          <p:cNvSpPr/>
          <p:nvPr/>
        </p:nvSpPr>
        <p:spPr>
          <a:xfrm>
            <a:off x="3739896" y="1956816"/>
            <a:ext cx="1444752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20"/>
          <p:cNvSpPr/>
          <p:nvPr/>
        </p:nvSpPr>
        <p:spPr>
          <a:xfrm>
            <a:off x="3739896" y="2011680"/>
            <a:ext cx="1444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3831336" y="2450592"/>
            <a:ext cx="126187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growth.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Hire &amp; delegate. Build systems &amp; procedures. Focus on persistent profitability.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6958584" y="1828800"/>
            <a:ext cx="274320" cy="91440"/>
          </a:xfrm>
          <a:prstGeom prst="rect">
            <a:avLst/>
          </a:prstGeom>
          <a:solidFill>
            <a:srgbClr val="C8D8E8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5495544" y="1298448"/>
            <a:ext cx="1444752" cy="3520440"/>
          </a:xfrm>
          <a:prstGeom prst="rect">
            <a:avLst/>
          </a:prstGeom>
          <a:solidFill>
            <a:srgbClr val="5B7FA6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5495544" y="1298448"/>
            <a:ext cx="1444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400" dirty="0"/>
          </a:p>
        </p:txBody>
      </p:sp>
      <p:sp>
        <p:nvSpPr>
          <p:cNvPr id="28" name="Shape 25"/>
          <p:cNvSpPr/>
          <p:nvPr/>
        </p:nvSpPr>
        <p:spPr>
          <a:xfrm>
            <a:off x="5495544" y="1956816"/>
            <a:ext cx="1444752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Text 26"/>
          <p:cNvSpPr/>
          <p:nvPr/>
        </p:nvSpPr>
        <p:spPr>
          <a:xfrm>
            <a:off x="5495544" y="2011680"/>
            <a:ext cx="1444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5586984" y="2450592"/>
            <a:ext cx="126187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Diversify &amp; innovate.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new opportunities. Decentralized decision-making.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7251192" y="1298448"/>
            <a:ext cx="1444752" cy="3520440"/>
          </a:xfrm>
          <a:prstGeom prst="rect">
            <a:avLst/>
          </a:prstGeom>
          <a:solidFill>
            <a:srgbClr val="5A7086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2" name="Text 29"/>
          <p:cNvSpPr/>
          <p:nvPr/>
        </p:nvSpPr>
        <p:spPr>
          <a:xfrm>
            <a:off x="7251192" y="1298448"/>
            <a:ext cx="1444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400" dirty="0"/>
          </a:p>
        </p:txBody>
      </p:sp>
      <p:sp>
        <p:nvSpPr>
          <p:cNvPr id="33" name="Shape 30"/>
          <p:cNvSpPr/>
          <p:nvPr/>
        </p:nvSpPr>
        <p:spPr>
          <a:xfrm>
            <a:off x="7251192" y="1956816"/>
            <a:ext cx="1444752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4" name="Text 31"/>
          <p:cNvSpPr/>
          <p:nvPr/>
        </p:nvSpPr>
        <p:spPr>
          <a:xfrm>
            <a:off x="7251192" y="2011680"/>
            <a:ext cx="14447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Decline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7342632" y="2450592"/>
            <a:ext cx="1261872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strategy.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Investors leave. Act immediately — exit, pivot, or re-enter an earlier stage.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7" name="Text 34"/>
          <p:cNvSpPr/>
          <p:nvPr/>
        </p:nvSpPr>
        <p:spPr>
          <a:xfrm>
            <a:off x="274320" y="489204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women-owned businesses struggle at Stages 1 &amp; 2 — knowledge and financial gaps are the primary drivers of failure.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4 STRATEGIES THAT WORK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74320" y="88696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with 7 successful women business owners revealed four consistent themes for sustainability beyond 5 years.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256032" y="1298448"/>
            <a:ext cx="4206240" cy="1719072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8" name="Shape 5"/>
          <p:cNvSpPr/>
          <p:nvPr/>
        </p:nvSpPr>
        <p:spPr>
          <a:xfrm>
            <a:off x="256032" y="1298448"/>
            <a:ext cx="91440" cy="171907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3685032" y="1362456"/>
            <a:ext cx="685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5B7F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484632" y="1380744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Knowledge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484632" y="175564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lifecycle stage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84632" y="2029968"/>
            <a:ext cx="3858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your skills. Learn continuously. Understand when to pivot. Both formal &amp; informal knowledge keeps you competitive at every stage.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690872" y="1298448"/>
            <a:ext cx="4206240" cy="1719072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4" name="Shape 11"/>
          <p:cNvSpPr/>
          <p:nvPr/>
        </p:nvSpPr>
        <p:spPr>
          <a:xfrm>
            <a:off x="4690872" y="1298448"/>
            <a:ext cx="91440" cy="17190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8119872" y="1362456"/>
            <a:ext cx="685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3D649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4919472" y="1380744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Strategy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4919472" y="175564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it. Manage it. Grow it.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919472" y="2029968"/>
            <a:ext cx="3858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capital early — before you need it. Bootstrap, use loans, or family funding. Reinvest profits and create multiple revenue streams.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256032" y="3172968"/>
            <a:ext cx="4206240" cy="1719072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0" name="Shape 17"/>
          <p:cNvSpPr/>
          <p:nvPr/>
        </p:nvSpPr>
        <p:spPr>
          <a:xfrm>
            <a:off x="256032" y="3172968"/>
            <a:ext cx="91440" cy="171907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685032" y="3236976"/>
            <a:ext cx="685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5B7F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2" name="Text 19"/>
          <p:cNvSpPr/>
          <p:nvPr/>
        </p:nvSpPr>
        <p:spPr>
          <a:xfrm>
            <a:off x="484632" y="3255264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Strategy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484632" y="363016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visible &amp; relevant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84632" y="3904488"/>
            <a:ext cx="3858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website. Leverage referrals &amp; word-of-mouth. Know your target market. Update your brand and service offerings regularly.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4690872" y="3172968"/>
            <a:ext cx="4206240" cy="1719072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4690872" y="3172968"/>
            <a:ext cx="91440" cy="17190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8119872" y="3236976"/>
            <a:ext cx="685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3D649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8" name="Text 25"/>
          <p:cNvSpPr/>
          <p:nvPr/>
        </p:nvSpPr>
        <p:spPr>
          <a:xfrm>
            <a:off x="4919472" y="3255264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Relationships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4919472" y="363016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make the difference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919472" y="3904488"/>
            <a:ext cx="3858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strong internal team. Cultivate vendor and customer relationships. Seek mentors. Join women's business owner networks.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INCREASE YOUR SKILLS &amp; KNOWLEDGE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256032" y="932688"/>
            <a:ext cx="4114800" cy="420624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7" name="Text 4"/>
          <p:cNvSpPr/>
          <p:nvPr/>
        </p:nvSpPr>
        <p:spPr>
          <a:xfrm>
            <a:off x="256032" y="93268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KNOWLEDGE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417320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9" name="Shape 6"/>
          <p:cNvSpPr/>
          <p:nvPr/>
        </p:nvSpPr>
        <p:spPr>
          <a:xfrm>
            <a:off x="256032" y="1417320"/>
            <a:ext cx="73152" cy="804672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7"/>
          <p:cNvSpPr/>
          <p:nvPr/>
        </p:nvSpPr>
        <p:spPr>
          <a:xfrm>
            <a:off x="420624" y="1453896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Training Programs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20624" y="1709928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 courses, SCORE workshops, community college certifications — low-cost or free for small business owners.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56032" y="2304288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3" name="Shape 10"/>
          <p:cNvSpPr/>
          <p:nvPr/>
        </p:nvSpPr>
        <p:spPr>
          <a:xfrm>
            <a:off x="256032" y="2304288"/>
            <a:ext cx="73152" cy="804672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4" name="Text 11"/>
          <p:cNvSpPr/>
          <p:nvPr/>
        </p:nvSpPr>
        <p:spPr>
          <a:xfrm>
            <a:off x="420624" y="2340864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Plan Development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20624" y="2596896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a plan forces you to understand finances, market, and strategy. A mentor can help refine it.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56032" y="3191256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7" name="Shape 14"/>
          <p:cNvSpPr/>
          <p:nvPr/>
        </p:nvSpPr>
        <p:spPr>
          <a:xfrm>
            <a:off x="256032" y="3191256"/>
            <a:ext cx="73152" cy="804672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Text 15"/>
          <p:cNvSpPr/>
          <p:nvPr/>
        </p:nvSpPr>
        <p:spPr>
          <a:xfrm>
            <a:off x="420624" y="32278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Literacy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20624" y="3483864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to read a balance sheet, income statement, and cash flow statement. Know your numbers every month.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56032" y="4078224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1" name="Shape 18"/>
          <p:cNvSpPr/>
          <p:nvPr/>
        </p:nvSpPr>
        <p:spPr>
          <a:xfrm>
            <a:off x="256032" y="4078224"/>
            <a:ext cx="73152" cy="804672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2" name="Text 19"/>
          <p:cNvSpPr/>
          <p:nvPr/>
        </p:nvSpPr>
        <p:spPr>
          <a:xfrm>
            <a:off x="420624" y="41148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Certifications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20624" y="4370832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Women-owned business certifications (WBE, WOSB) open doors to government contracts and networks.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4773168" y="932688"/>
            <a:ext cx="4114800" cy="420624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5" name="Text 22"/>
          <p:cNvSpPr/>
          <p:nvPr/>
        </p:nvSpPr>
        <p:spPr>
          <a:xfrm>
            <a:off x="4773168" y="93268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KNOWLEDGE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4773168" y="1417320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7" name="Shape 24"/>
          <p:cNvSpPr/>
          <p:nvPr/>
        </p:nvSpPr>
        <p:spPr>
          <a:xfrm>
            <a:off x="4773168" y="1417320"/>
            <a:ext cx="73152" cy="8046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8" name="Text 25"/>
          <p:cNvSpPr/>
          <p:nvPr/>
        </p:nvSpPr>
        <p:spPr>
          <a:xfrm>
            <a:off x="4937760" y="1453896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from Challenges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4937760" y="1709928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Failures are data. When something doesn't work, analyze it and adapt quickly. 'Fail fast, fail cheap.'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4773168" y="2304288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1" name="Shape 28"/>
          <p:cNvSpPr/>
          <p:nvPr/>
        </p:nvSpPr>
        <p:spPr>
          <a:xfrm>
            <a:off x="4773168" y="2304288"/>
            <a:ext cx="73152" cy="8046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2" name="Text 29"/>
          <p:cNvSpPr/>
          <p:nvPr/>
        </p:nvSpPr>
        <p:spPr>
          <a:xfrm>
            <a:off x="4937760" y="2340864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Learning &amp; Networks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4937760" y="2596896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women's business owner groups. Shared experiences save you time and costly mistakes.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4773168" y="3191256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5" name="Shape 32"/>
          <p:cNvSpPr/>
          <p:nvPr/>
        </p:nvSpPr>
        <p:spPr>
          <a:xfrm>
            <a:off x="4773168" y="3191256"/>
            <a:ext cx="73152" cy="8046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6" name="Text 33"/>
          <p:cNvSpPr/>
          <p:nvPr/>
        </p:nvSpPr>
        <p:spPr>
          <a:xfrm>
            <a:off x="4937760" y="32278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Relationships</a:t>
            </a:r>
            <a:endParaRPr lang="en-US" sz="1200" dirty="0"/>
          </a:p>
        </p:txBody>
      </p:sp>
      <p:sp>
        <p:nvSpPr>
          <p:cNvPr id="37" name="Text 34"/>
          <p:cNvSpPr/>
          <p:nvPr/>
        </p:nvSpPr>
        <p:spPr>
          <a:xfrm>
            <a:off x="4937760" y="3483864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who had mentors secured loans, set prices confidently, and grew faster than those without.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4773168" y="4078224"/>
            <a:ext cx="4114800" cy="804672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9" name="Shape 36"/>
          <p:cNvSpPr/>
          <p:nvPr/>
        </p:nvSpPr>
        <p:spPr>
          <a:xfrm>
            <a:off x="4773168" y="4078224"/>
            <a:ext cx="73152" cy="804672"/>
          </a:xfrm>
          <a:prstGeom prst="rect">
            <a:avLst/>
          </a:prstGeom>
          <a:solidFill>
            <a:srgbClr val="3D6491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0" name="Text 37"/>
          <p:cNvSpPr/>
          <p:nvPr/>
        </p:nvSpPr>
        <p:spPr>
          <a:xfrm>
            <a:off x="4937760" y="411480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Flexible &amp; Pivot</a:t>
            </a:r>
            <a:endParaRPr lang="en-US" sz="1200" dirty="0"/>
          </a:p>
        </p:txBody>
      </p:sp>
      <p:sp>
        <p:nvSpPr>
          <p:cNvPr id="41" name="Text 38"/>
          <p:cNvSpPr/>
          <p:nvPr/>
        </p:nvSpPr>
        <p:spPr>
          <a:xfrm>
            <a:off x="4937760" y="4370832"/>
            <a:ext cx="38404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of seven owners added new service lines within 3 years. Monitor trends and adapt quickly.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STRATEGIES FOR WOMEN BUSINESS OWNERS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256032" y="886968"/>
            <a:ext cx="85953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women face are real — but so are the strategies that overcome them.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256032" y="1261872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8" name="Shape 5"/>
          <p:cNvSpPr/>
          <p:nvPr/>
        </p:nvSpPr>
        <p:spPr>
          <a:xfrm>
            <a:off x="256032" y="1261872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457200" y="1325880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Access Capital Early — Don't Wait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1664208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of seven participants secured funding in year one. Identify your startup costs and secure capital before you run out of options. 'How you fund your business is 78% of the stress' (P6).</a:t>
            </a:r>
            <a:endParaRPr lang="en-US" sz="980" dirty="0"/>
          </a:p>
        </p:txBody>
      </p:sp>
      <p:sp>
        <p:nvSpPr>
          <p:cNvPr id="11" name="Shape 8"/>
          <p:cNvSpPr/>
          <p:nvPr/>
        </p:nvSpPr>
        <p:spPr>
          <a:xfrm>
            <a:off x="4690872" y="1261872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2" name="Shape 9"/>
          <p:cNvSpPr/>
          <p:nvPr/>
        </p:nvSpPr>
        <p:spPr>
          <a:xfrm>
            <a:off x="4690872" y="1261872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Text 10"/>
          <p:cNvSpPr/>
          <p:nvPr/>
        </p:nvSpPr>
        <p:spPr>
          <a:xfrm>
            <a:off x="4892040" y="1325880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Find a Business Mentor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892040" y="1664208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referenced strategy — 23 mentions across 7 participants. Mentors helped women write plans, secure loans, price services fairly, and avoid costly mistakes.</a:t>
            </a:r>
            <a:endParaRPr lang="en-US" sz="980" dirty="0"/>
          </a:p>
        </p:txBody>
      </p:sp>
      <p:sp>
        <p:nvSpPr>
          <p:cNvPr id="15" name="Shape 12"/>
          <p:cNvSpPr/>
          <p:nvPr/>
        </p:nvSpPr>
        <p:spPr>
          <a:xfrm>
            <a:off x="256032" y="2523744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6" name="Shape 13"/>
          <p:cNvSpPr/>
          <p:nvPr/>
        </p:nvSpPr>
        <p:spPr>
          <a:xfrm>
            <a:off x="256032" y="2523744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457200" y="258775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📣  Build Your Brand &amp; Stay Visible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57200" y="2926080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your website quarterly. Network relentlessly. 'We are not just working on this shot, we are working on our next shot.' Referrals are your most powerful marketing tool.</a:t>
            </a:r>
            <a:endParaRPr lang="en-US" sz="980" dirty="0"/>
          </a:p>
        </p:txBody>
      </p:sp>
      <p:sp>
        <p:nvSpPr>
          <p:cNvPr id="19" name="Shape 16"/>
          <p:cNvSpPr/>
          <p:nvPr/>
        </p:nvSpPr>
        <p:spPr>
          <a:xfrm>
            <a:off x="4690872" y="2523744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0" name="Shape 17"/>
          <p:cNvSpPr/>
          <p:nvPr/>
        </p:nvSpPr>
        <p:spPr>
          <a:xfrm>
            <a:off x="4690872" y="2523744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4892040" y="258775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Hire Strategically &amp; Build Your Team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4892040" y="2926080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hire out of fear. 'Your team is an extension of your business.' Hire for your weaknesses. Strong internal relationships drive the health of the entire enterprise.</a:t>
            </a:r>
            <a:endParaRPr lang="en-US" sz="980" dirty="0"/>
          </a:p>
        </p:txBody>
      </p:sp>
      <p:sp>
        <p:nvSpPr>
          <p:cNvPr id="23" name="Shape 20"/>
          <p:cNvSpPr/>
          <p:nvPr/>
        </p:nvSpPr>
        <p:spPr>
          <a:xfrm>
            <a:off x="256032" y="3785616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4" name="Shape 21"/>
          <p:cNvSpPr/>
          <p:nvPr/>
        </p:nvSpPr>
        <p:spPr>
          <a:xfrm>
            <a:off x="256032" y="3785616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5" name="Text 22"/>
          <p:cNvSpPr/>
          <p:nvPr/>
        </p:nvSpPr>
        <p:spPr>
          <a:xfrm>
            <a:off x="457200" y="3849624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Know Your Numbers Daily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457200" y="4187952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who survived tracked finances constantly. One didn't take a paycheck for 2–3 years to grow the business. Maintain credit before you need it.</a:t>
            </a:r>
            <a:endParaRPr lang="en-US" sz="980" dirty="0"/>
          </a:p>
        </p:txBody>
      </p:sp>
      <p:sp>
        <p:nvSpPr>
          <p:cNvPr id="27" name="Shape 24"/>
          <p:cNvSpPr/>
          <p:nvPr/>
        </p:nvSpPr>
        <p:spPr>
          <a:xfrm>
            <a:off x="4690872" y="3785616"/>
            <a:ext cx="4206240" cy="1143000"/>
          </a:xfrm>
          <a:prstGeom prst="rect">
            <a:avLst/>
          </a:prstGeom>
          <a:solidFill>
            <a:srgbClr val="FFFFFF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8" name="Shape 25"/>
          <p:cNvSpPr/>
          <p:nvPr/>
        </p:nvSpPr>
        <p:spPr>
          <a:xfrm>
            <a:off x="4690872" y="3785616"/>
            <a:ext cx="91440" cy="114300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9" name="Text 26"/>
          <p:cNvSpPr/>
          <p:nvPr/>
        </p:nvSpPr>
        <p:spPr>
          <a:xfrm>
            <a:off x="4892040" y="3849624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Create Multiple Revenue Streams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892040" y="4187952"/>
            <a:ext cx="38862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seven owners added service lines within 3–5 years. Diversification reduces risk. 'I didn't start business to be out of business — you can't quit.'</a:t>
            </a:r>
            <a:endParaRPr lang="en-US" sz="9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ACTION PLAN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56032" y="886968"/>
            <a:ext cx="85953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implement now — regardless of your current lifecycle stage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256032" y="1261872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8" name="Shape 5"/>
          <p:cNvSpPr/>
          <p:nvPr/>
        </p:nvSpPr>
        <p:spPr>
          <a:xfrm>
            <a:off x="393192" y="1463040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393192" y="14630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1097280" y="132588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097280" y="156362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Your Lifecycle Stage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097280" y="1856232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Honestly evaluate whether your business is in Existence, Survival, Success, Renewal, or Decline. Your strategy must match your stage.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690872" y="1261872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4" name="Shape 11"/>
          <p:cNvSpPr/>
          <p:nvPr/>
        </p:nvSpPr>
        <p:spPr>
          <a:xfrm>
            <a:off x="4828032" y="1463040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4828032" y="14630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5532120" y="132588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532120" y="156362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Your Knowledge Gaps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532120" y="1856232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what you don't know: finances, marketing, HR, operations. Enroll in one free SBA or SCORE course this month.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256032" y="2523744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0" name="Shape 17"/>
          <p:cNvSpPr/>
          <p:nvPr/>
        </p:nvSpPr>
        <p:spPr>
          <a:xfrm>
            <a:off x="393192" y="2724912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93192" y="272491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1097280" y="258775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1097280" y="282549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a Mentor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097280" y="3118104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a women's business owner group. Reach out to SCORE for free mentoring. One mentor can fundamentally change your trajectory.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690872" y="2523744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4828032" y="2724912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4828032" y="2724912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5532120" y="258775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532120" y="282549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Your Finances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5532120" y="3118104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or update a cash flow projection. Know startup costs, operating costs, and break-even point. Open a line of credit before you need it.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256032" y="3785616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2" name="Shape 29"/>
          <p:cNvSpPr/>
          <p:nvPr/>
        </p:nvSpPr>
        <p:spPr>
          <a:xfrm>
            <a:off x="393192" y="3986784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3" name="Text 30"/>
          <p:cNvSpPr/>
          <p:nvPr/>
        </p:nvSpPr>
        <p:spPr>
          <a:xfrm>
            <a:off x="393192" y="3986784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34" name="Text 31"/>
          <p:cNvSpPr/>
          <p:nvPr/>
        </p:nvSpPr>
        <p:spPr>
          <a:xfrm>
            <a:off x="1097280" y="38496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2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1097280" y="408736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Marketing Plan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1097280" y="4379976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or update your website. Identify your top referral sources. Plan one networking event per month.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4690872" y="3785616"/>
            <a:ext cx="4206240" cy="1143000"/>
          </a:xfrm>
          <a:prstGeom prst="rect">
            <a:avLst/>
          </a:prstGeom>
          <a:solidFill>
            <a:srgbClr val="2C4A6E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38" name="Shape 35"/>
          <p:cNvSpPr/>
          <p:nvPr/>
        </p:nvSpPr>
        <p:spPr>
          <a:xfrm>
            <a:off x="4828032" y="3986784"/>
            <a:ext cx="594360" cy="594360"/>
          </a:xfrm>
          <a:prstGeom prst="ellipse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9" name="Text 36"/>
          <p:cNvSpPr/>
          <p:nvPr/>
        </p:nvSpPr>
        <p:spPr>
          <a:xfrm>
            <a:off x="4828032" y="3986784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40" name="Text 37"/>
          <p:cNvSpPr/>
          <p:nvPr/>
        </p:nvSpPr>
        <p:spPr>
          <a:xfrm>
            <a:off x="5532120" y="38496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</a:t>
            </a:r>
            <a:endParaRPr lang="en-US" sz="900" dirty="0"/>
          </a:p>
        </p:txBody>
      </p:sp>
      <p:sp>
        <p:nvSpPr>
          <p:cNvPr id="41" name="Text 38"/>
          <p:cNvSpPr/>
          <p:nvPr/>
        </p:nvSpPr>
        <p:spPr>
          <a:xfrm>
            <a:off x="5532120" y="408736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Monitor, Adapt &amp; Pivot</a:t>
            </a:r>
            <a:endParaRPr lang="en-US" sz="1300" dirty="0"/>
          </a:p>
        </p:txBody>
      </p:sp>
      <p:sp>
        <p:nvSpPr>
          <p:cNvPr id="42" name="Text 39"/>
          <p:cNvSpPr/>
          <p:nvPr/>
        </p:nvSpPr>
        <p:spPr>
          <a:xfrm>
            <a:off x="5532120" y="4379976"/>
            <a:ext cx="32461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monthly business reviews. Be willing to add service lines, change markets, or restructure your team. Resilience is the core skill.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7160" y="73152"/>
            <a:ext cx="2194560" cy="676656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423160" y="164592"/>
            <a:ext cx="0" cy="493776"/>
          </a:xfrm>
          <a:prstGeom prst="line">
            <a:avLst/>
          </a:prstGeom>
          <a:noFill/>
          <a:ln w="1016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578608" y="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256032" y="914400"/>
            <a:ext cx="8631936" cy="1188720"/>
          </a:xfrm>
          <a:prstGeom prst="rect">
            <a:avLst/>
          </a:prstGeom>
          <a:solidFill>
            <a:srgbClr val="1C2E4A"/>
          </a:solidFill>
          <a:ln/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7" name="Shape 4"/>
          <p:cNvSpPr/>
          <p:nvPr/>
        </p:nvSpPr>
        <p:spPr>
          <a:xfrm>
            <a:off x="256032" y="914400"/>
            <a:ext cx="91440" cy="1188720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8" name="Text 5"/>
          <p:cNvSpPr/>
          <p:nvPr/>
        </p:nvSpPr>
        <p:spPr>
          <a:xfrm>
            <a:off x="502920" y="987552"/>
            <a:ext cx="8229600" cy="10424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"Women business owners who survive beyond 5 years share one thing:</a:t>
            </a:r>
            <a:endParaRPr lang="en-US" sz="1500" dirty="0"/>
          </a:p>
          <a:p>
            <a:pPr marL="0" indent="0" algn="l">
              <a:buNone/>
            </a:pP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never stop learning, and they never go it alone."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256032" y="224028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0" name="Shape 7"/>
          <p:cNvSpPr/>
          <p:nvPr/>
        </p:nvSpPr>
        <p:spPr>
          <a:xfrm>
            <a:off x="256032" y="224028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8"/>
          <p:cNvSpPr/>
          <p:nvPr/>
        </p:nvSpPr>
        <p:spPr>
          <a:xfrm>
            <a:off x="438912" y="233172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📘  Business knowledge — formal and informal — is the foundation of survival.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4690872" y="224028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3" name="Shape 10"/>
          <p:cNvSpPr/>
          <p:nvPr/>
        </p:nvSpPr>
        <p:spPr>
          <a:xfrm>
            <a:off x="4690872" y="224028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4" name="Text 11"/>
          <p:cNvSpPr/>
          <p:nvPr/>
        </p:nvSpPr>
        <p:spPr>
          <a:xfrm>
            <a:off x="4873752" y="233172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💵  Secure capital before you desperately need it. Know your numbers daily.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256032" y="310896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6" name="Shape 13"/>
          <p:cNvSpPr/>
          <p:nvPr/>
        </p:nvSpPr>
        <p:spPr>
          <a:xfrm>
            <a:off x="256032" y="310896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438912" y="320040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Marketing keeps you visible. Referrals and relationships are your best tools.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690872" y="310896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9" name="Shape 16"/>
          <p:cNvSpPr/>
          <p:nvPr/>
        </p:nvSpPr>
        <p:spPr>
          <a:xfrm>
            <a:off x="4690872" y="310896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0" name="Text 17"/>
          <p:cNvSpPr/>
          <p:nvPr/>
        </p:nvSpPr>
        <p:spPr>
          <a:xfrm>
            <a:off x="4873752" y="320040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Mentors and networks are not optional — they are survival strategies.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256032" y="397764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2" name="Shape 19"/>
          <p:cNvSpPr/>
          <p:nvPr/>
        </p:nvSpPr>
        <p:spPr>
          <a:xfrm>
            <a:off x="256032" y="397764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20"/>
          <p:cNvSpPr/>
          <p:nvPr/>
        </p:nvSpPr>
        <p:spPr>
          <a:xfrm>
            <a:off x="438912" y="4069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  Successful women pivot. Flexibility and resilience are non-negotiable.</a:t>
            </a:r>
            <a:endParaRPr lang="en-US" sz="1150" dirty="0"/>
          </a:p>
        </p:txBody>
      </p:sp>
      <p:sp>
        <p:nvSpPr>
          <p:cNvPr id="24" name="Shape 21"/>
          <p:cNvSpPr/>
          <p:nvPr/>
        </p:nvSpPr>
        <p:spPr>
          <a:xfrm>
            <a:off x="4690872" y="3977640"/>
            <a:ext cx="4206240" cy="749808"/>
          </a:xfrm>
          <a:prstGeom prst="rect">
            <a:avLst/>
          </a:prstGeom>
          <a:solidFill>
            <a:srgbClr val="E8F0F7"/>
          </a:solidFill>
          <a:ln w="10160">
            <a:solidFill>
              <a:srgbClr val="C8D8E8"/>
            </a:solidFill>
            <a:prstDash val="solid"/>
          </a:ln>
          <a:effectLst>
            <a:outerShdw blurRad="76200" dist="25400" dir="8100000" algn="bl" rotWithShape="0">
              <a:srgbClr val="1C2E4A">
                <a:alpha val="15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25" name="Shape 22"/>
          <p:cNvSpPr/>
          <p:nvPr/>
        </p:nvSpPr>
        <p:spPr>
          <a:xfrm>
            <a:off x="4690872" y="3977640"/>
            <a:ext cx="73152" cy="749808"/>
          </a:xfrm>
          <a:prstGeom prst="rect">
            <a:avLst/>
          </a:prstGeom>
          <a:solidFill>
            <a:srgbClr val="1C2E4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Text 23"/>
          <p:cNvSpPr/>
          <p:nvPr/>
        </p:nvSpPr>
        <p:spPr>
          <a:xfrm>
            <a:off x="4873752" y="4069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🌱  Your business creates jobs, builds community, and drives economic change.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480560" cy="5143500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320" y="256032"/>
            <a:ext cx="3840480" cy="11887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1572768"/>
            <a:ext cx="3931920" cy="0"/>
          </a:xfrm>
          <a:prstGeom prst="line">
            <a:avLst/>
          </a:prstGeom>
          <a:noFill/>
          <a:ln w="12700">
            <a:solidFill>
              <a:srgbClr val="5B7FA6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5" name="Text 2"/>
          <p:cNvSpPr/>
          <p:nvPr/>
        </p:nvSpPr>
        <p:spPr>
          <a:xfrm>
            <a:off x="274320" y="1709928"/>
            <a:ext cx="393192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</a:t>
            </a:r>
            <a:endParaRPr lang="en-US" sz="5000" dirty="0"/>
          </a:p>
          <a:p>
            <a:pPr marL="0" indent="0" algn="l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CANNOT</a:t>
            </a:r>
            <a:endParaRPr lang="en-US" sz="5000" dirty="0"/>
          </a:p>
          <a:p>
            <a:pPr marL="0" indent="0" algn="l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QUIT.</a:t>
            </a:r>
            <a:endParaRPr lang="en-US" sz="5000" dirty="0"/>
          </a:p>
        </p:txBody>
      </p:sp>
      <p:sp>
        <p:nvSpPr>
          <p:cNvPr id="6" name="Text 3"/>
          <p:cNvSpPr/>
          <p:nvPr/>
        </p:nvSpPr>
        <p:spPr>
          <a:xfrm>
            <a:off x="274320" y="4224528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didn't start business to be out of business, so you can't quit."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Research Participant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709160" y="256032"/>
            <a:ext cx="4160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RESOURCES FOR WOMEN BUSINESS OWNERS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709160" y="804672"/>
            <a:ext cx="4206240" cy="713232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Shape 6"/>
          <p:cNvSpPr/>
          <p:nvPr/>
        </p:nvSpPr>
        <p:spPr>
          <a:xfrm>
            <a:off x="4709160" y="804672"/>
            <a:ext cx="73152" cy="71323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7"/>
          <p:cNvSpPr/>
          <p:nvPr/>
        </p:nvSpPr>
        <p:spPr>
          <a:xfrm>
            <a:off x="4864608" y="84124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 Women's Business Centers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864608" y="10972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sba.gov — Free counseling, training &amp; resources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709160" y="1627632"/>
            <a:ext cx="4206240" cy="713232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Shape 10"/>
          <p:cNvSpPr/>
          <p:nvPr/>
        </p:nvSpPr>
        <p:spPr>
          <a:xfrm>
            <a:off x="4709160" y="1627632"/>
            <a:ext cx="73152" cy="71323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4" name="Text 11"/>
          <p:cNvSpPr/>
          <p:nvPr/>
        </p:nvSpPr>
        <p:spPr>
          <a:xfrm>
            <a:off x="4864608" y="166420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Mentorship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864608" y="192024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score.org — Free mentoring from experienced professionals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709160" y="2450592"/>
            <a:ext cx="4206240" cy="713232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4"/>
          <p:cNvSpPr/>
          <p:nvPr/>
        </p:nvSpPr>
        <p:spPr>
          <a:xfrm>
            <a:off x="4709160" y="2450592"/>
            <a:ext cx="73152" cy="71323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Text 15"/>
          <p:cNvSpPr/>
          <p:nvPr/>
        </p:nvSpPr>
        <p:spPr>
          <a:xfrm>
            <a:off x="4864608" y="248716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NAWBO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864608" y="274320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nawbo.org — National Association of Women Business Owners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709160" y="3273552"/>
            <a:ext cx="4206240" cy="713232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Shape 18"/>
          <p:cNvSpPr/>
          <p:nvPr/>
        </p:nvSpPr>
        <p:spPr>
          <a:xfrm>
            <a:off x="4709160" y="3273552"/>
            <a:ext cx="73152" cy="71323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2" name="Text 19"/>
          <p:cNvSpPr/>
          <p:nvPr/>
        </p:nvSpPr>
        <p:spPr>
          <a:xfrm>
            <a:off x="4864608" y="331012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 Learning Center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864608" y="35661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sba.gov/learning-center — Free online business courses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4709160" y="4096512"/>
            <a:ext cx="4206240" cy="713232"/>
          </a:xfrm>
          <a:prstGeom prst="rect">
            <a:avLst/>
          </a:prstGeom>
          <a:solidFill>
            <a:srgbClr val="2C4A6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5" name="Shape 22"/>
          <p:cNvSpPr/>
          <p:nvPr/>
        </p:nvSpPr>
        <p:spPr>
          <a:xfrm>
            <a:off x="4709160" y="4096512"/>
            <a:ext cx="73152" cy="713232"/>
          </a:xfrm>
          <a:prstGeom prst="rect">
            <a:avLst/>
          </a:prstGeom>
          <a:solidFill>
            <a:srgbClr val="5B7FA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Text 23"/>
          <p:cNvSpPr/>
          <p:nvPr/>
        </p:nvSpPr>
        <p:spPr>
          <a:xfrm>
            <a:off x="4864608" y="413308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WBENC Certification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864608" y="43891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wbenc.org — Women's Business Enterprise certification &amp; network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4709160" y="4892040"/>
            <a:ext cx="4206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5A70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research by Alyce Herndon, DBA · Walden University 2021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1212</Words>
  <Application>Microsoft Office PowerPoint</Application>
  <PresentationFormat>On-screen Show (16:9)</PresentationFormat>
  <Paragraphs>169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Sustaining Women-Owned Businesses Beyond 5 Years</dc:title>
  <dc:subject>PptxGenJS Presentation</dc:subject>
  <dc:creator>PptxGenJS</dc:creator>
  <cp:lastModifiedBy>bianca donald</cp:lastModifiedBy>
  <cp:revision>1</cp:revision>
  <dcterms:created xsi:type="dcterms:W3CDTF">2026-06-08T13:09:20Z</dcterms:created>
  <dcterms:modified xsi:type="dcterms:W3CDTF">2026-06-09T02:17:10Z</dcterms:modified>
</cp:coreProperties>
</file>